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41" r:id="rId2"/>
    <p:sldMasterId id="2147483853" r:id="rId3"/>
  </p:sldMasterIdLst>
  <p:notesMasterIdLst>
    <p:notesMasterId r:id="rId17"/>
  </p:notesMasterIdLst>
  <p:sldIdLst>
    <p:sldId id="256" r:id="rId4"/>
    <p:sldId id="259" r:id="rId5"/>
    <p:sldId id="265" r:id="rId6"/>
    <p:sldId id="257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01D4E-854D-496A-98CF-01DF47C8053E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7DA40-25CA-4216-80C2-16909AC78D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39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DA40-25CA-4216-80C2-16909AC78D6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46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DA40-25CA-4216-80C2-16909AC78D6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73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DA40-25CA-4216-80C2-16909AC78D6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1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DA40-25CA-4216-80C2-16909AC78D6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42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DA40-25CA-4216-80C2-16909AC78D6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57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DA40-25CA-4216-80C2-16909AC78D6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34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DA40-25CA-4216-80C2-16909AC78D6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414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7DA40-25CA-4216-80C2-16909AC78D6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96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95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7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6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45739-4093-E0A1-D34E-A4D2627C6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33522E-9C3A-C35B-1F05-082F8DED2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4B4DB2-6FA6-58C2-2D32-EEC35DB0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BB5701-4113-559E-FB52-2872E316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91FE-83C1-C8C5-F46C-50FF3357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7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50DD5-5ACA-05A5-F6AC-9CB440C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52E2DE-E87E-A74E-AC1B-66E34B96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65D709-5882-1CE8-02B9-AF12F8D0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04480-86D0-FEDD-26E5-89B78F3F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0F4B79-DCE2-A16D-D614-E444BCCD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97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C9295-3725-ED7B-7F35-3828EF3B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E7C9D3-1822-E551-C59B-809C2CEBC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3FC63D-45F1-5E6A-122F-F8D46273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4664E5-0FF5-F8FC-51CD-5BF49BD7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32E0B2-A56B-711C-399C-8DCDA79B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6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CFBDA-7B59-EAF2-1144-0507B1E2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FE825-2BAB-FB32-111C-AF7524B71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884CCA-D8D2-BFDB-EF38-8D1F8DA04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4B0D77-6607-3AFC-2D5C-F71185B9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BB38BB-61A4-8374-C667-EB8134CF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3C0665-645D-316F-965A-44EB7B80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13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ED082-8636-75AB-E975-84461E24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7A88E8-1362-0202-2B03-331D83728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B4117A-3504-8197-BA19-2D5BC564A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BA82CD1-DB27-8828-1919-3868421BD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C45450-0354-FEB6-62F4-5FC77222F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F8FC86A-5A94-26AB-1B3D-212C9BF7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E1B0ED-9970-7378-43C1-C6BF859A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DBBA50-E5C5-F0B7-A190-818384FB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0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DA552-EA04-F099-CCA2-A532EFA2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79673D-6C60-ED26-72C1-D316C4B6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CF9430-5935-A57D-4DEC-E6F81E9D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ACD8BA-EDA8-15F8-F3B7-9034FB90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79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F9DCD8-4A6D-A0D0-40A1-650AE48E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80667C-7065-A8F3-36A8-67C5A47B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74411C-E5F4-EFC3-A929-34B07726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2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97A36-5643-B0AF-D63F-CA79027C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358B41-17A3-39F1-565F-C39EBBE70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46C0C0-4E3F-F0A3-87CE-02D3383D0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1266D4-25F8-E887-AE96-F4693969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6DE91-864C-623D-E140-A9DE5B22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2E2603-DE6D-7B2B-BF48-E28BAC63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1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39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24EB0-2F17-E03B-E31B-E1685B7C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C159ED-56F2-B623-D99D-3B37B3B37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58C613-4B3A-AF9C-C079-0D0509BC9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C2F2E9-D976-F4CF-5E8B-A1086829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709F71-39FF-6D33-85D2-FDF38A35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597A09-10D8-687A-B5B7-55FAFA1E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72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54109-43D3-2DFB-084F-ADD3690F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1D49F5-9928-DBAF-6531-E3D10853D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0CC5B-44EA-43C6-FF3B-0DB76251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5C8AA3-A06E-924C-8A11-2877A663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8CBF9-22E7-12E2-B887-1F9687A1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47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2A60F1-574C-205B-8F6E-37EDAC7AF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70DE09-EDB7-7C9B-931B-C7DD68086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1915C5-B5D5-DE77-1572-4F88CE9A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1879F-250D-B22A-D78D-E5CA5030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8F72DD-2C4D-C400-38D6-A99B161C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9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45739-4093-E0A1-D34E-A4D2627C6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33522E-9C3A-C35B-1F05-082F8DED2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4B4DB2-6FA6-58C2-2D32-EEC35DB0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BB5701-4113-559E-FB52-2872E316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91FE-83C1-C8C5-F46C-50FF3357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4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50DD5-5ACA-05A5-F6AC-9CB440C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52E2DE-E87E-A74E-AC1B-66E34B96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65D709-5882-1CE8-02B9-AF12F8D0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04480-86D0-FEDD-26E5-89B78F3F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0F4B79-DCE2-A16D-D614-E444BCCD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9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C9295-3725-ED7B-7F35-3828EF3B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E7C9D3-1822-E551-C59B-809C2CEBC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3FC63D-45F1-5E6A-122F-F8D46273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4664E5-0FF5-F8FC-51CD-5BF49BD7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32E0B2-A56B-711C-399C-8DCDA79B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23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CFBDA-7B59-EAF2-1144-0507B1E2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FE825-2BAB-FB32-111C-AF7524B71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884CCA-D8D2-BFDB-EF38-8D1F8DA04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4B0D77-6607-3AFC-2D5C-F71185B9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BB38BB-61A4-8374-C667-EB8134CF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3C0665-645D-316F-965A-44EB7B80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85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ED082-8636-75AB-E975-84461E24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7A88E8-1362-0202-2B03-331D83728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B4117A-3504-8197-BA19-2D5BC564A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BA82CD1-DB27-8828-1919-3868421BD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C45450-0354-FEB6-62F4-5FC77222F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F8FC86A-5A94-26AB-1B3D-212C9BF7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E1B0ED-9970-7378-43C1-C6BF859A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DBBA50-E5C5-F0B7-A190-818384FB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74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DA552-EA04-F099-CCA2-A532EFA2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79673D-6C60-ED26-72C1-D316C4B6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CF9430-5935-A57D-4DEC-E6F81E9D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ACD8BA-EDA8-15F8-F3B7-9034FB90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5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F9DCD8-4A6D-A0D0-40A1-650AE48E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80667C-7065-A8F3-36A8-67C5A47B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74411C-E5F4-EFC3-A929-34B07726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5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6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97A36-5643-B0AF-D63F-CA79027C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358B41-17A3-39F1-565F-C39EBBE70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46C0C0-4E3F-F0A3-87CE-02D3383D0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1266D4-25F8-E887-AE96-F4693969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6DE91-864C-623D-E140-A9DE5B22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2E2603-DE6D-7B2B-BF48-E28BAC63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731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24EB0-2F17-E03B-E31B-E1685B7C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C159ED-56F2-B623-D99D-3B37B3B37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58C613-4B3A-AF9C-C079-0D0509BC9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C2F2E9-D976-F4CF-5E8B-A1086829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709F71-39FF-6D33-85D2-FDF38A35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597A09-10D8-687A-B5B7-55FAFA1E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58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54109-43D3-2DFB-084F-ADD3690F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1D49F5-9928-DBAF-6531-E3D10853D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0CC5B-44EA-43C6-FF3B-0DB76251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5C8AA3-A06E-924C-8A11-2877A663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8CBF9-22E7-12E2-B887-1F9687A1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12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2A60F1-574C-205B-8F6E-37EDAC7AF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70DE09-EDB7-7C9B-931B-C7DD68086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1915C5-B5D5-DE77-1572-4F88CE9A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1879F-250D-B22A-D78D-E5CA5030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8F72DD-2C4D-C400-38D6-A99B161C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3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0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31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0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7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7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5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25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33" r:id="rId6"/>
    <p:sldLayoutId id="2147483829" r:id="rId7"/>
    <p:sldLayoutId id="2147483830" r:id="rId8"/>
    <p:sldLayoutId id="2147483831" r:id="rId9"/>
    <p:sldLayoutId id="2147483832" r:id="rId10"/>
    <p:sldLayoutId id="214748383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DD0D2-8E33-FABE-DF97-5F341E6E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7F4C3A-70FE-5384-E359-328BAEDE0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97998E-22BD-5706-8EF6-2BFBFCF93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8E89FC-E806-A3B8-EB81-C702A749F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E9FCAE-5CC2-05AD-D1C9-BD1DDF1C5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DD0D2-8E33-FABE-DF97-5F341E6E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7F4C3A-70FE-5384-E359-328BAEDE0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97998E-22BD-5706-8EF6-2BFBFCF93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12/26/2023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8E89FC-E806-A3B8-EB81-C702A749F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E9FCAE-5CC2-05AD-D1C9-BD1DDF1C5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5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 descr="Изображение выглядит как в помещении, полка, мебель, Столярные изделия&#10;&#10;Автоматически созданное описание">
            <a:extLst>
              <a:ext uri="{FF2B5EF4-FFF2-40B4-BE49-F238E27FC236}">
                <a16:creationId xmlns:a16="http://schemas.microsoft.com/office/drawing/2014/main" id="{4B4F2156-8ACB-6D43-28FE-41EBD3800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651" b="912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4094E-9C68-6CAB-AF52-AD4897F35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2286000"/>
            <a:ext cx="8476388" cy="2737367"/>
          </a:xfrm>
        </p:spPr>
        <p:txBody>
          <a:bodyPr>
            <a:normAutofit/>
          </a:bodyPr>
          <a:lstStyle/>
          <a:p>
            <a:r>
              <a:rPr lang="ru-RU" kern="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Советская вычислительная техника 1960-</a:t>
            </a:r>
            <a:r>
              <a:rPr lang="en-US" kern="1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 - </a:t>
            </a:r>
            <a:r>
              <a:rPr lang="ru-RU" kern="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1970-х годов и причины ее отставания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148418-ABEC-A33B-35DE-A5CD61F59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5597213"/>
            <a:ext cx="9238388" cy="49878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подготовила Ткачук София 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M3201</a:t>
            </a:r>
            <a:endParaRPr lang="ru-RU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>
            <a:extLst>
              <a:ext uri="{FF2B5EF4-FFF2-40B4-BE49-F238E27FC236}">
                <a16:creationId xmlns:a16="http://schemas.microsoft.com/office/drawing/2014/main" id="{04752CD5-EB24-A304-56B4-D7C8AAFB4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D905AF8-9C48-60D5-CCC4-B9B33A081C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265ED54-043C-18D9-DC77-9A6C4954FC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ABA5FE26-FDCC-6884-9C2B-20D8FCF71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286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34" name="Straight Connector 923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36" name="Rectangle 9235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Изображение выглядит как одежда, человек, Человеческое лицо, коробка&#10;&#10;Автоматически созданное описание">
            <a:extLst>
              <a:ext uri="{FF2B5EF4-FFF2-40B4-BE49-F238E27FC236}">
                <a16:creationId xmlns:a16="http://schemas.microsoft.com/office/drawing/2014/main" id="{58486A5C-D682-DD0E-672C-7D9D1100D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3" b="203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8" name="Rectangle 9237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0EEE9-5683-FA82-4866-142E3FEE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2286000"/>
            <a:ext cx="8476388" cy="27373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Разработки В. М. Глушкова </a:t>
            </a:r>
          </a:p>
        </p:txBody>
      </p:sp>
      <p:cxnSp>
        <p:nvCxnSpPr>
          <p:cNvPr id="9240" name="Straight Connector 923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93647EB5-F24C-B558-2AD4-385A26BB80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161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E0F55-ACB9-01A5-3118-2833A6E4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4" y="627911"/>
            <a:ext cx="9650027" cy="458679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ru-RU" sz="370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«МИР» - машина для инженерных расчетов</a:t>
            </a:r>
            <a:endParaRPr lang="en-US" sz="3700" cap="none" spc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BF33B38-C448-F1D0-C5A8-76A77525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848" y="1506153"/>
            <a:ext cx="4991103" cy="1771279"/>
          </a:xfrm>
        </p:spPr>
        <p:txBody>
          <a:bodyPr>
            <a:normAutofit/>
          </a:bodyPr>
          <a:lstStyle/>
          <a:p>
            <a:r>
              <a:rPr lang="ru-RU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дной из первых в мире имела аппаратный интерпретатор высокоуровневого языка программирования</a:t>
            </a:r>
          </a:p>
          <a:p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Была куплена фирмой IBM для того, чтобы доказать, что принцип ступенчатого микропрограммирования известен русским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08A219A-CB50-CA7C-4D1A-42CD9AAA2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500616C-1FD2-804C-D934-245F6897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812" y="3696995"/>
            <a:ext cx="6062376" cy="253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4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E0F55-ACB9-01A5-3118-2833A6E4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359" y="289154"/>
            <a:ext cx="5814873" cy="114100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ru-RU" sz="3700" b="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Проблема несовместимости</a:t>
            </a:r>
            <a:endParaRPr lang="en-US" sz="3700" b="0" cap="none" spc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BF33B38-C448-F1D0-C5A8-76A77525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46" y="1904260"/>
            <a:ext cx="4991103" cy="3049480"/>
          </a:xfrm>
        </p:spPr>
        <p:txBody>
          <a:bodyPr>
            <a:normAutofit/>
          </a:bodyPr>
          <a:lstStyle/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Машины разных моделей были несовместимы друг с другом, необходимо было взять какую-либо из них за стандарт</a:t>
            </a:r>
          </a:p>
          <a:p>
            <a:r>
              <a:rPr lang="ru-RU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1967 году с</a:t>
            </a: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оветское правительство приняло решение скопировать устаревшие образцы западных компьютеров – заменить все разработки на Единое Семейство ЭВМ на базе архитектуры IBM 360</a:t>
            </a:r>
          </a:p>
        </p:txBody>
      </p:sp>
      <p:pic>
        <p:nvPicPr>
          <p:cNvPr id="10242" name="Picture 2" descr="Изображение выглядит как машина, в помещении, панель управления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0F4511C3-D632-5AF8-009D-46A5CFFF6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6645" y="2153920"/>
            <a:ext cx="4293173" cy="285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08A219A-CB50-CA7C-4D1A-42CD9AAA2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49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2" name="Rectangle 10251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E0F55-ACB9-01A5-3118-2833A6E4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36" y="1524000"/>
            <a:ext cx="3603009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ru-RU" sz="3700" b="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Следствие - деградация развития ЭВМ в СССР</a:t>
            </a:r>
            <a:endParaRPr lang="en-US" sz="3700" b="0" cap="none" spc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BF33B38-C448-F1D0-C5A8-76A77525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330" y="613012"/>
            <a:ext cx="5334000" cy="5327175"/>
          </a:xfrm>
        </p:spPr>
        <p:txBody>
          <a:bodyPr anchor="ctr">
            <a:normAutofit/>
          </a:bodyPr>
          <a:lstStyle/>
          <a:p>
            <a:r>
              <a:rPr lang="ru-RU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</a:t>
            </a: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роизводители отечественных ЭВМ были принуждены копировать устаревшие образцы вычислительной техники IBM</a:t>
            </a:r>
          </a:p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совместимости архитектур требовалась совместимость на уровне элементной базы, а ее не было</a:t>
            </a:r>
          </a:p>
          <a:p>
            <a:r>
              <a:rPr lang="ru-RU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</a:t>
            </a: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озданные в начале 70-х годов советские микросхемы — аналоги западных не дотягивали до них по техническим параметрам. Поэтому платы оказывались неработоспособными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08A219A-CB50-CA7C-4D1A-42CD9AAA2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519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15">
            <a:extLst>
              <a:ext uri="{FF2B5EF4-FFF2-40B4-BE49-F238E27FC236}">
                <a16:creationId xmlns:a16="http://schemas.microsoft.com/office/drawing/2014/main" id="{3E65D517-46E4-8037-A63D-629DE125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605E1-1B34-F26E-8341-2856EE250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76198"/>
            <a:ext cx="10477600" cy="1157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cap="none" spc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Выдающиеся</a:t>
            </a:r>
            <a:r>
              <a:rPr lang="en-US" sz="3700" kern="1200" cap="none" spc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cap="none" spc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советские</a:t>
            </a:r>
            <a:r>
              <a:rPr lang="en-US" sz="3700" kern="1200" cap="none" spc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cap="none" spc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ученые</a:t>
            </a:r>
            <a:r>
              <a:rPr lang="en-US" sz="3700" kern="1200" cap="none" spc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в </a:t>
            </a:r>
            <a:r>
              <a:rPr lang="en-US" sz="3700" kern="1200" cap="none" spc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области</a:t>
            </a:r>
            <a:r>
              <a:rPr lang="en-US" sz="3700" kern="1200" cap="none" spc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cap="none" spc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вычислительной</a:t>
            </a:r>
            <a:r>
              <a:rPr lang="en-US" sz="3700" kern="1200" cap="none" spc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cap="none" spc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техники</a:t>
            </a:r>
            <a:endParaRPr lang="en-US" sz="3700" kern="1200" cap="none" spc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 descr="Изображение выглядит как Человеческое лицо, человек, одежда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58D9040B-947B-4DF7-1134-25D5D1B7B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93"/>
          <a:stretch/>
        </p:blipFill>
        <p:spPr>
          <a:xfrm>
            <a:off x="1364113" y="2122098"/>
            <a:ext cx="2575769" cy="3396336"/>
          </a:xfrm>
          <a:prstGeom prst="rect">
            <a:avLst/>
          </a:prstGeom>
        </p:spPr>
      </p:pic>
      <p:pic>
        <p:nvPicPr>
          <p:cNvPr id="4" name="Объект 6" descr="Изображение выглядит как Человеческое лицо, человек, одежда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C27FA7A0-5404-AD33-DE01-50019F099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08" y="2122100"/>
            <a:ext cx="2521778" cy="3396337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ческое лицо, человек, одежда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37161FDD-D2A2-F9BD-B662-38570FE74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087" y="2122099"/>
            <a:ext cx="2487816" cy="3396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1A7C0-DE0A-EA27-8610-1FDE2980B055}"/>
              </a:ext>
            </a:extLst>
          </p:cNvPr>
          <p:cNvSpPr txBox="1"/>
          <p:nvPr/>
        </p:nvSpPr>
        <p:spPr>
          <a:xfrm>
            <a:off x="1801101" y="5642197"/>
            <a:ext cx="170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ru-RU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С. А. Лебедев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71C0B-1E58-7B82-1723-E620021815F3}"/>
              </a:ext>
            </a:extLst>
          </p:cNvPr>
          <p:cNvSpPr txBox="1"/>
          <p:nvPr/>
        </p:nvSpPr>
        <p:spPr>
          <a:xfrm>
            <a:off x="5306613" y="5642197"/>
            <a:ext cx="170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ru-RU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И. С. Брук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D08C4-58B3-B5DE-1CB2-4D3CBF851839}"/>
              </a:ext>
            </a:extLst>
          </p:cNvPr>
          <p:cNvSpPr txBox="1"/>
          <p:nvPr/>
        </p:nvSpPr>
        <p:spPr>
          <a:xfrm>
            <a:off x="8716100" y="5642197"/>
            <a:ext cx="170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ru-RU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В. М. Глушков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548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5" name="Straight Connector 5164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67" name="Rectangle 5166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Изображение выглядит как черно-белый, одежда, человек, монохромный&#10;&#10;Автоматически созданное описание">
            <a:extLst>
              <a:ext uri="{FF2B5EF4-FFF2-40B4-BE49-F238E27FC236}">
                <a16:creationId xmlns:a16="http://schemas.microsoft.com/office/drawing/2014/main" id="{6A762FF9-4F38-A9CF-A6C4-A44C72EFB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 bwMode="auto">
          <a:xfrm>
            <a:off x="20" y="1571"/>
            <a:ext cx="12191980" cy="68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9" name="Rectangle 5168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0EEE9-5683-FA82-4866-142E3FEE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2286000"/>
            <a:ext cx="8476388" cy="27373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Разработки</a:t>
            </a:r>
            <a:r>
              <a:rPr lang="en-US" sz="2800" dirty="0">
                <a:solidFill>
                  <a:srgbClr val="FFFFFF"/>
                </a:solidFill>
              </a:rPr>
              <a:t> С. А. </a:t>
            </a:r>
            <a:r>
              <a:rPr lang="en-US" sz="2800" dirty="0" err="1">
                <a:solidFill>
                  <a:srgbClr val="FFFFFF"/>
                </a:solidFill>
              </a:rPr>
              <a:t>Лебедева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5171" name="Straight Connector 5170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2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E0F55-ACB9-01A5-3118-2833A6E4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914" y="545694"/>
            <a:ext cx="9712171" cy="620872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ru-RU" sz="3700" b="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МЭСМ – Малая электронная счетная машина</a:t>
            </a:r>
            <a:endParaRPr lang="en-US" sz="3700" b="0" cap="none" spc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BF33B38-C448-F1D0-C5A8-76A77525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84" y="1651897"/>
            <a:ext cx="4991103" cy="3809999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Первая отечественная ЭВМ</a:t>
            </a:r>
          </a:p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то время в Европе была только одна ЭВМ — английская EDSAC, но процессор МЭСМ был намного мощнее за счет распараллеливания вычислений</a:t>
            </a:r>
          </a:p>
          <a:p>
            <a:r>
              <a:rPr lang="ru-RU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Использовала двоичную логику</a:t>
            </a:r>
          </a:p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Был применен принцип конвейерной обработки, когда потоки команд и операндов обрабатываются параллельно</a:t>
            </a:r>
          </a:p>
          <a:p>
            <a:endParaRPr lang="ru-RU" dirty="0"/>
          </a:p>
        </p:txBody>
      </p:sp>
      <p:pic>
        <p:nvPicPr>
          <p:cNvPr id="6" name="Объект 6" descr="Изображение выглядит как черно-белый, одежда,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ACC41146-5CD6-67CF-6CF7-446FD218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65" y="1651897"/>
            <a:ext cx="5028489" cy="3771367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08A219A-CB50-CA7C-4D1A-42CD9AAA2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953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E0F55-ACB9-01A5-3118-2833A6E4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132" y="550719"/>
            <a:ext cx="9894536" cy="634855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ru-RU" sz="3700" b="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БЭСМ – Большая электронная счетная машина</a:t>
            </a:r>
            <a:endParaRPr lang="en-US" sz="3700" b="0" cap="none" spc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BF33B38-C448-F1D0-C5A8-76A77525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7" y="1457049"/>
            <a:ext cx="4991103" cy="4515588"/>
          </a:xfrm>
        </p:spPr>
        <p:txBody>
          <a:bodyPr>
            <a:normAutofit/>
          </a:bodyPr>
          <a:lstStyle/>
          <a:p>
            <a:r>
              <a:rPr lang="ru-RU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</a:t>
            </a: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ыстродействие БЭСМ-1 достигло 10000 операций в секунду — на уровне лучших в США и лучшее в Европе</a:t>
            </a:r>
          </a:p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М-20, разработанная на основе БЭСМ-1, стала на тот момент самой быстродействующей ЭВМ в мире: 35 тыс. операций сложения и более 14 тыс. операций умножения в секунду</a:t>
            </a:r>
          </a:p>
          <a:p>
            <a:r>
              <a:rPr lang="ru-RU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 марте 1961 г. на М-40, одной из моделей БЭСМ, впервые в мире была ликвидирована боевая часть баллистической ракеты осколочным зарядом противоракеты</a:t>
            </a:r>
            <a:endParaRPr lang="ru-RU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08A219A-CB50-CA7C-4D1A-42CD9AAA2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6C68891-D2E9-4B3A-4C8D-6329AAD3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39" y="2031097"/>
            <a:ext cx="5491794" cy="29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58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E0F55-ACB9-01A5-3118-2833A6E4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247" y="748648"/>
            <a:ext cx="7670306" cy="458679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ru-RU" sz="3700" b="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Проект «Эльбрус»</a:t>
            </a:r>
            <a:endParaRPr lang="en-US" sz="3700" b="0" cap="none" spc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BF33B38-C448-F1D0-C5A8-76A77525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45" y="1593764"/>
            <a:ext cx="4991103" cy="4515588"/>
          </a:xfrm>
        </p:spPr>
        <p:txBody>
          <a:bodyPr>
            <a:normAutofit/>
          </a:bodyPr>
          <a:lstStyle/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«Эльбрус-1» включал в себя 10 процессоров и обладал быстродействием порядка 15 миллионов операций в секунду. </a:t>
            </a:r>
          </a:p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Эта машина на несколько лет опередила ведущие западные образцы ЭВМ</a:t>
            </a:r>
          </a:p>
          <a:p>
            <a:r>
              <a:rPr lang="ru-RU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</a:t>
            </a: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риентация на языки программирования высокого уровня</a:t>
            </a:r>
          </a:p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Быстродействие «Эльбрус 3–1» достигло 500 миллионов операций в секунду на некоторых командах 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08A219A-CB50-CA7C-4D1A-42CD9AAA2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E6EE1A7-B18C-E193-B78E-B330EFA3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22902"/>
            <a:ext cx="5246189" cy="385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2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BF33B38-C448-F1D0-C5A8-76A77525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641" y="836439"/>
            <a:ext cx="4991103" cy="4515588"/>
          </a:xfrm>
        </p:spPr>
        <p:txBody>
          <a:bodyPr>
            <a:normAutofit/>
          </a:bodyPr>
          <a:lstStyle/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развала СССР, один из разработчиков «Эльбрусов», Владимир Пентковский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эмигрировал в США и устроился на работу в корпорацию Intel.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Он стал ведущим инженером корпорации и под его руководством в 1993 году в Intel разработали процессор Pentium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08A219A-CB50-CA7C-4D1A-42CD9AAA2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265D14-1B42-0ADF-B72B-2C912313D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3" y="836439"/>
            <a:ext cx="3880164" cy="516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C06BF8F-7EE3-6B1D-4BB2-FE8E0F3AD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978" y="3770665"/>
            <a:ext cx="3318636" cy="265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454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9" name="Straight Connector 514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51" name="Rectangle 515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Человеческое лицо, человек, одежд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2ADB8C-004A-FD42-48EC-E3A4D996A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153" name="Rectangle 5152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0EEE9-5683-FA82-4866-142E3FEE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2286000"/>
            <a:ext cx="8476388" cy="27373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Разработки</a:t>
            </a:r>
            <a:r>
              <a:rPr lang="en-US" sz="2800" dirty="0">
                <a:solidFill>
                  <a:srgbClr val="FFFFFF"/>
                </a:solidFill>
              </a:rPr>
              <a:t> И</a:t>
            </a:r>
            <a:r>
              <a:rPr lang="ru-RU" sz="2800" dirty="0">
                <a:solidFill>
                  <a:srgbClr val="FFFFFF"/>
                </a:solidFill>
              </a:rPr>
              <a:t>. </a:t>
            </a:r>
            <a:r>
              <a:rPr lang="en-US" sz="2800" dirty="0">
                <a:solidFill>
                  <a:srgbClr val="FFFFFF"/>
                </a:solidFill>
              </a:rPr>
              <a:t>С. </a:t>
            </a:r>
            <a:r>
              <a:rPr lang="en-US" sz="2800" dirty="0" err="1">
                <a:solidFill>
                  <a:srgbClr val="FFFFFF"/>
                </a:solidFill>
              </a:rPr>
              <a:t>брука</a:t>
            </a:r>
            <a:endParaRPr lang="en-US" sz="2800" dirty="0">
              <a:solidFill>
                <a:srgbClr val="FFFFFF"/>
              </a:solidFill>
            </a:endParaRPr>
          </a:p>
        </p:txBody>
      </p:sp>
      <p:cxnSp>
        <p:nvCxnSpPr>
          <p:cNvPr id="5155" name="Straight Connector 5154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9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E0F55-ACB9-01A5-3118-2833A6E4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26" y="744062"/>
            <a:ext cx="11629748" cy="458679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ru-RU" sz="370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М-1 - Автоматическая цифровая вычислительная машина</a:t>
            </a:r>
            <a:endParaRPr lang="en-US" sz="3700" cap="none" spc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BF33B38-C448-F1D0-C5A8-76A77525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00" y="1794400"/>
            <a:ext cx="5459400" cy="451558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ru-RU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анимала мало места — всего 9 квадратных метров (100 кв.м. у БЭСМ-1) и потребляла значительно меньше энергии</a:t>
            </a:r>
          </a:p>
          <a:p>
            <a:pPr>
              <a:lnSpc>
                <a:spcPct val="130000"/>
              </a:lnSpc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Усовершенствованная М-2 достигла 2 тысячи операций в секунду. По соотношению стоимости, размеров и производительности М-2 стала наилучшим компьютером Союза. </a:t>
            </a:r>
          </a:p>
          <a:p>
            <a:pPr>
              <a:lnSpc>
                <a:spcPct val="130000"/>
              </a:lnSpc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Именно М-2 победила в первом международном шахматном турнире между компьютерами</a:t>
            </a:r>
          </a:p>
          <a:p>
            <a:endParaRPr lang="ru-RU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08A219A-CB50-CA7C-4D1A-42CD9AAA2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C583C84-79F1-B564-A4BE-8CA4A74EB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86" y="1714501"/>
            <a:ext cx="2996804" cy="451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464006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</TotalTime>
  <Words>477</Words>
  <Application>Microsoft Office PowerPoint</Application>
  <PresentationFormat>Широкоэкранный</PresentationFormat>
  <Paragraphs>47</Paragraphs>
  <Slides>13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Trade Gothic Next Cond</vt:lpstr>
      <vt:lpstr>Trade Gothic Next Light</vt:lpstr>
      <vt:lpstr>PortalVTI</vt:lpstr>
      <vt:lpstr>Тема Office</vt:lpstr>
      <vt:lpstr>1_Тема Office</vt:lpstr>
      <vt:lpstr>Советская вычислительная техника 1960-x - 1970-х годов и причины ее отставания</vt:lpstr>
      <vt:lpstr>Выдающиеся советские ученые в области вычислительной техники</vt:lpstr>
      <vt:lpstr>Разработки С. А. Лебедева </vt:lpstr>
      <vt:lpstr>МЭСМ – Малая электронная счетная машина</vt:lpstr>
      <vt:lpstr>БЭСМ – Большая электронная счетная машина</vt:lpstr>
      <vt:lpstr>Проект «Эльбрус»</vt:lpstr>
      <vt:lpstr>Презентация PowerPoint</vt:lpstr>
      <vt:lpstr>Разработки И. С. брука</vt:lpstr>
      <vt:lpstr>М-1 - Автоматическая цифровая вычислительная машина</vt:lpstr>
      <vt:lpstr>Разработки В. М. Глушкова </vt:lpstr>
      <vt:lpstr>«МИР» - машина для инженерных расчетов</vt:lpstr>
      <vt:lpstr>Проблема несовместимости</vt:lpstr>
      <vt:lpstr>Следствие - деградация развития ЭВМ в СССР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Советская вычислительная техника 1960-1970-х годов и причины ее отставания</dc:title>
  <dc:creator>Ткачук София Александровна</dc:creator>
  <cp:lastModifiedBy>Ткачук София Александровна</cp:lastModifiedBy>
  <cp:revision>5</cp:revision>
  <dcterms:created xsi:type="dcterms:W3CDTF">2023-12-10T12:00:41Z</dcterms:created>
  <dcterms:modified xsi:type="dcterms:W3CDTF">2023-12-26T18:07:26Z</dcterms:modified>
</cp:coreProperties>
</file>